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6" r:id="rId1"/>
  </p:sldMasterIdLst>
  <p:notesMasterIdLst>
    <p:notesMasterId r:id="rId4"/>
  </p:notesMasterIdLst>
  <p:sldIdLst>
    <p:sldId id="265" r:id="rId2"/>
    <p:sldId id="263" r:id="rId3"/>
  </p:sldIdLst>
  <p:sldSz cx="10907713" cy="7775575"/>
  <p:notesSz cx="6797675" cy="9926638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9">
          <p15:clr>
            <a:srgbClr val="A4A3A4"/>
          </p15:clr>
        </p15:guide>
        <p15:guide id="2" pos="34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9C2"/>
    <a:srgbClr val="FAD6BE"/>
    <a:srgbClr val="91E7E5"/>
    <a:srgbClr val="FF6600"/>
    <a:srgbClr val="4DA736"/>
    <a:srgbClr val="3EB7EB"/>
    <a:srgbClr val="FFFBD0"/>
    <a:srgbClr val="3EB8FF"/>
    <a:srgbClr val="000099"/>
    <a:srgbClr val="F0F4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 autoAdjust="0"/>
  </p:normalViewPr>
  <p:slideViewPr>
    <p:cSldViewPr snapToGrid="0">
      <p:cViewPr varScale="1">
        <p:scale>
          <a:sx n="58" d="100"/>
          <a:sy n="58" d="100"/>
        </p:scale>
        <p:origin x="1452" y="54"/>
      </p:cViewPr>
      <p:guideLst>
        <p:guide orient="horz" pos="2449"/>
        <p:guide pos="34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6"/>
          </a:xfrm>
          <a:prstGeom prst="rect">
            <a:avLst/>
          </a:prstGeom>
        </p:spPr>
        <p:txBody>
          <a:bodyPr vert="horz" lIns="91448" tIns="45725" rIns="91448" bIns="4572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056"/>
          </a:xfrm>
          <a:prstGeom prst="rect">
            <a:avLst/>
          </a:prstGeom>
        </p:spPr>
        <p:txBody>
          <a:bodyPr vert="horz" lIns="91448" tIns="45725" rIns="91448" bIns="45725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pPr/>
              <a:t>2025/9/3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39838"/>
            <a:ext cx="470217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8" tIns="45725" rIns="91448" bIns="4572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48" tIns="45725" rIns="91448" bIns="4572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448" tIns="45725" rIns="91448" bIns="4572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8055"/>
          </a:xfrm>
          <a:prstGeom prst="rect">
            <a:avLst/>
          </a:prstGeom>
        </p:spPr>
        <p:txBody>
          <a:bodyPr vert="horz" lIns="91448" tIns="45725" rIns="91448" bIns="45725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93CC5-A9B8-46A1-B8C3-70AA73E05DA2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758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944D0-87A0-497F-8D82-0A602BB46A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34310-321B-4699-8E59-705115CD810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274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95670-C0B8-4EE0-A296-99B0FD9A55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FC2D9-DDB6-48FC-9CAD-E9EB89C53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41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480BF-FFFF-4D30-8183-64BA5E8C6D3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46183-1241-4C2B-A874-B25815DF29E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04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0247F-022E-45F6-9E1F-E61D9C49292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78A12-515F-46D2-A79F-6B40B8ADC33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34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B3DBE-A92F-4BA2-AFDF-1F0349A32C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D1C0-7220-4899-A02E-5EDF3C7EE03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608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A79D4-13AC-4331-BBE0-27DB72F8B04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9283E-BFB3-4B6F-90D4-5A4EE82EAB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54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E6F91-7055-4A53-BCDD-CE5C1D77213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04DA0-8EEE-4502-AF13-1D7BE3483ED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0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E5C0C-0476-490C-9B11-897FB43C85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3CDC6-F257-4EAC-9FB4-1BADA92634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259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pPr lvl="0"/>
            <a:r>
              <a:rPr lang="ja-JP" altLang="en-US" noProof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BDD56-D014-4EEA-A6EC-0DEDBBB9DCF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BE95B-ED84-4348-A7AC-B198E95CDAA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0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20D0E-9BA4-499B-AB9C-2B5F681B1D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736D9-ED9D-41E8-9D26-EE539FE0E2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613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3399C-7826-42EC-B32A-877AEBE574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FB6A2-CCFB-4F6D-A8C5-05F008DB8FA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423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838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0888" y="414338"/>
            <a:ext cx="9405937" cy="1503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0888" y="2070100"/>
            <a:ext cx="9405937" cy="493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888" y="7205663"/>
            <a:ext cx="2454275" cy="414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19007" fontAlgn="auto">
              <a:spcBef>
                <a:spcPts val="0"/>
              </a:spcBef>
              <a:spcAft>
                <a:spcPts val="0"/>
              </a:spcAft>
              <a:defRPr sz="102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2D030D-BC4F-4300-9C1D-DEF9FB5A65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1563" y="7205663"/>
            <a:ext cx="3684587" cy="414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19007" fontAlgn="auto">
              <a:spcBef>
                <a:spcPts val="0"/>
              </a:spcBef>
              <a:spcAft>
                <a:spcPts val="0"/>
              </a:spcAft>
              <a:defRPr sz="102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2550" y="7205663"/>
            <a:ext cx="2454275" cy="414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1019007" fontAlgn="auto">
              <a:spcBef>
                <a:spcPts val="0"/>
              </a:spcBef>
              <a:spcAft>
                <a:spcPts val="0"/>
              </a:spcAft>
              <a:defRPr sz="102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D2EABC4-B37D-4B48-A645-B436E776B15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4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572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9144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3716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8288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93675" indent="-193675" algn="l" defTabSz="776288" rtl="0" fontAlgn="base">
        <a:lnSpc>
          <a:spcPct val="90000"/>
        </a:lnSpc>
        <a:spcBef>
          <a:spcPts val="850"/>
        </a:spcBef>
        <a:spcAft>
          <a:spcPct val="0"/>
        </a:spcAft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48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3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57515FE-D8FD-8EE8-AA39-8C5C79792183}"/>
              </a:ext>
            </a:extLst>
          </p:cNvPr>
          <p:cNvGrpSpPr/>
          <p:nvPr/>
        </p:nvGrpSpPr>
        <p:grpSpPr>
          <a:xfrm>
            <a:off x="7548597" y="0"/>
            <a:ext cx="3445429" cy="7897091"/>
            <a:chOff x="7367316" y="-48737"/>
            <a:chExt cx="4014046" cy="8676226"/>
          </a:xfrm>
        </p:grpSpPr>
        <p:pic>
          <p:nvPicPr>
            <p:cNvPr id="1030" name="Picture 6" descr="ドット オレンジ パステル イラスト素材 [ 1318996 ] 無料 ...">
              <a:extLst>
                <a:ext uri="{FF2B5EF4-FFF2-40B4-BE49-F238E27FC236}">
                  <a16:creationId xmlns:a16="http://schemas.microsoft.com/office/drawing/2014/main" id="{4029EA0C-A4B9-1EE3-474B-BE8BF90F7E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316" y="-48737"/>
              <a:ext cx="4014046" cy="2470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ドット オレンジ パステル イラスト素材 [ 1318996 ] 無料 ...">
              <a:extLst>
                <a:ext uri="{FF2B5EF4-FFF2-40B4-BE49-F238E27FC236}">
                  <a16:creationId xmlns:a16="http://schemas.microsoft.com/office/drawing/2014/main" id="{7D7D0154-BBEE-A086-CFD8-BCFD4A5B0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316" y="4586627"/>
              <a:ext cx="4014046" cy="2470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ドット オレンジ パステル イラスト素材 [ 1318996 ] 無料 ...">
              <a:extLst>
                <a:ext uri="{FF2B5EF4-FFF2-40B4-BE49-F238E27FC236}">
                  <a16:creationId xmlns:a16="http://schemas.microsoft.com/office/drawing/2014/main" id="{7C3A7AA6-B583-884A-778E-FE2957A687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316" y="2248258"/>
              <a:ext cx="4014046" cy="2470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ドット オレンジ パステル イラスト素材 [ 1318996 ] 無料 ...">
              <a:extLst>
                <a:ext uri="{FF2B5EF4-FFF2-40B4-BE49-F238E27FC236}">
                  <a16:creationId xmlns:a16="http://schemas.microsoft.com/office/drawing/2014/main" id="{CD00F733-0B64-ECA6-6099-0320521535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316" y="6157307"/>
              <a:ext cx="4014046" cy="2470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D6F4608D-C899-FE3F-6255-B6FF79F339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8" r="-1833"/>
          <a:stretch/>
        </p:blipFill>
        <p:spPr bwMode="auto">
          <a:xfrm>
            <a:off x="5820063" y="6383722"/>
            <a:ext cx="1152551" cy="10549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正方形/長方形 17"/>
          <p:cNvSpPr/>
          <p:nvPr/>
        </p:nvSpPr>
        <p:spPr>
          <a:xfrm>
            <a:off x="250156" y="7138482"/>
            <a:ext cx="274305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詳しい病院案内は中面でご紹介しています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4245208" y="2840915"/>
            <a:ext cx="272740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sz="1200" dirty="0">
                <a:solidFill>
                  <a:schemeClr val="bg1"/>
                </a:solidFill>
                <a:latin typeface="+mj-ea"/>
                <a:ea typeface="+mj-ea"/>
              </a:rPr>
              <a:t>玉村町障害者福祉センターたんぽぽ</a:t>
            </a:r>
            <a:endParaRPr lang="en-US" altLang="ja-JP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525023" y="2777091"/>
            <a:ext cx="2339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chemeClr val="accent2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９：００～１６：００まで</a:t>
            </a:r>
          </a:p>
        </p:txBody>
      </p:sp>
      <p:sp>
        <p:nvSpPr>
          <p:cNvPr id="31" name="正方形/長方形 30"/>
          <p:cNvSpPr/>
          <p:nvPr/>
        </p:nvSpPr>
        <p:spPr>
          <a:xfrm>
            <a:off x="7603026" y="1443743"/>
            <a:ext cx="3045636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9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玉村町障害者福祉センター</a:t>
            </a:r>
            <a:endParaRPr lang="en-US" altLang="ja-JP" sz="1900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lang="ja-JP" altLang="en-US" sz="22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たんぽぽ</a:t>
            </a:r>
            <a:endParaRPr lang="en-US" altLang="ja-JP" sz="2200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lang="ja-JP" altLang="en-US" sz="20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就労継続支援事業所Ｂ型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3756863" y="5299446"/>
            <a:ext cx="3751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HGS創英角ｺﾞｼｯｸUB" panose="020B0900000000000000" pitchFamily="50" charset="-128"/>
                <a:ea typeface="平成角ゴシック" pitchFamily="49" charset="-128"/>
              </a:rPr>
              <a:t>E-mail</a:t>
            </a:r>
            <a:r>
              <a:rPr lang="ja-JP" altLang="en-US" sz="1600" dirty="0">
                <a:latin typeface="HGS創英角ｺﾞｼｯｸUB" panose="020B0900000000000000" pitchFamily="50" charset="-128"/>
                <a:ea typeface="平成角ゴシック" pitchFamily="49" charset="-128"/>
              </a:rPr>
              <a:t>　</a:t>
            </a:r>
            <a:r>
              <a:rPr lang="en-US" altLang="ja-JP" sz="1600" dirty="0">
                <a:latin typeface="HGS創英角ｺﾞｼｯｸUB" panose="020B0900000000000000" pitchFamily="50" charset="-128"/>
                <a:ea typeface="平成角ゴシック" pitchFamily="49" charset="-128"/>
              </a:rPr>
              <a:t>tanpopo-wf@dan.wind.ne.jp</a:t>
            </a:r>
            <a:endParaRPr lang="ja-JP" altLang="en-US" sz="1600" dirty="0">
              <a:latin typeface="HGS創英角ｺﾞｼｯｸUB" panose="020B0900000000000000" pitchFamily="50" charset="-128"/>
              <a:ea typeface="平成角ゴシック" pitchFamily="49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068959" y="6056986"/>
            <a:ext cx="25363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FAX</a:t>
            </a: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0270-65-9192</a:t>
            </a:r>
            <a:endParaRPr lang="ja-JP" altLang="en-US" sz="1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297543" y="3252541"/>
            <a:ext cx="3102010" cy="61174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ja-JP" altLang="en-US" sz="1800" dirty="0">
                <a:solidFill>
                  <a:schemeClr val="bg1"/>
                </a:solidFill>
                <a:latin typeface="+mn-ea"/>
              </a:rPr>
              <a:t>ご利用を希望される方へ</a:t>
            </a:r>
            <a:endParaRPr lang="en-US" altLang="ja-JP" sz="1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左矢印 10"/>
          <p:cNvSpPr/>
          <p:nvPr/>
        </p:nvSpPr>
        <p:spPr>
          <a:xfrm>
            <a:off x="216730" y="6970809"/>
            <a:ext cx="3135435" cy="589261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5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詳しい案内は中面でご紹介しています</a:t>
            </a:r>
          </a:p>
        </p:txBody>
      </p:sp>
      <p:sp>
        <p:nvSpPr>
          <p:cNvPr id="26" name="角丸四角形 25"/>
          <p:cNvSpPr/>
          <p:nvPr/>
        </p:nvSpPr>
        <p:spPr>
          <a:xfrm>
            <a:off x="282671" y="433290"/>
            <a:ext cx="3117761" cy="5717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ja-JP" altLang="en-US" sz="1800" dirty="0">
                <a:solidFill>
                  <a:schemeClr val="bg1"/>
                </a:solidFill>
                <a:latin typeface="+mn-ea"/>
              </a:rPr>
              <a:t>営業日</a:t>
            </a:r>
            <a:endParaRPr lang="en-US" altLang="ja-JP" sz="1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281792" y="2012054"/>
            <a:ext cx="3117761" cy="60700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ja-JP" altLang="en-US" sz="1800" dirty="0">
                <a:solidFill>
                  <a:schemeClr val="bg1"/>
                </a:solidFill>
                <a:latin typeface="+mn-ea"/>
              </a:rPr>
              <a:t>営業時間</a:t>
            </a:r>
            <a:endParaRPr lang="en-US" altLang="ja-JP" sz="1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509902" y="1168212"/>
            <a:ext cx="259826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chemeClr val="accent2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月曜日～金曜日</a:t>
            </a:r>
            <a:endParaRPr lang="en-US" altLang="ja-JP" sz="1400" dirty="0">
              <a:solidFill>
                <a:schemeClr val="accent2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accent2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（国民の祝日、及び１２月２９日　</a:t>
            </a:r>
            <a:endParaRPr lang="en-US" altLang="ja-JP" sz="1200" dirty="0">
              <a:solidFill>
                <a:schemeClr val="accent2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accent2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～１月３日は休業）</a:t>
            </a:r>
          </a:p>
        </p:txBody>
      </p:sp>
      <p:pic>
        <p:nvPicPr>
          <p:cNvPr id="1026" name="Picture 2" descr="C:\Users\tanpopo04\AppData\Local\Microsoft\Windows\Temporary Internet Files\Content.Outlook\3C78W6DV\tanpop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791" y="1156789"/>
            <a:ext cx="3303389" cy="255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tanpopo04\Documents\たんぽぽ改築\写真\2018-03-13\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114" y="3002497"/>
            <a:ext cx="3059703" cy="25465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B9C01FB-D48A-BFAC-F4FE-C6BE3A52EDC2}"/>
              </a:ext>
            </a:extLst>
          </p:cNvPr>
          <p:cNvGrpSpPr/>
          <p:nvPr/>
        </p:nvGrpSpPr>
        <p:grpSpPr>
          <a:xfrm>
            <a:off x="3399552" y="3804735"/>
            <a:ext cx="4091312" cy="1513679"/>
            <a:chOff x="3400432" y="4188195"/>
            <a:chExt cx="4091312" cy="1513679"/>
          </a:xfrm>
        </p:grpSpPr>
        <p:sp>
          <p:nvSpPr>
            <p:cNvPr id="46" name="正方形/長方形 45"/>
            <p:cNvSpPr/>
            <p:nvPr/>
          </p:nvSpPr>
          <p:spPr>
            <a:xfrm>
              <a:off x="3720395" y="4925330"/>
              <a:ext cx="3572182" cy="452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ja-JP" altLang="en-US" sz="1400" dirty="0">
                  <a:latin typeface="HGS創英角ｺﾞｼｯｸUB" panose="020B0900000000000000" pitchFamily="50" charset="-128"/>
                  <a:ea typeface="平成角ゴシック" pitchFamily="49" charset="-128"/>
                </a:rPr>
                <a:t>〒３７０－１１３２　</a:t>
              </a:r>
              <a:endParaRPr lang="en-US" altLang="ja-JP" sz="1400" dirty="0">
                <a:latin typeface="HGS創英角ｺﾞｼｯｸUB" panose="020B0900000000000000" pitchFamily="50" charset="-128"/>
                <a:ea typeface="平成角ゴシック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400" dirty="0">
                  <a:latin typeface="HGS創英角ｺﾞｼｯｸUB" panose="020B0900000000000000" pitchFamily="50" charset="-128"/>
                  <a:ea typeface="平成角ゴシック" pitchFamily="49" charset="-128"/>
                </a:rPr>
                <a:t>群馬県佐波郡玉村町大字下新田１５０－１</a:t>
              </a:r>
              <a:endParaRPr lang="en-US" altLang="ja-JP" sz="1400" dirty="0">
                <a:latin typeface="HGS創英角ｺﾞｼｯｸUB" panose="020B0900000000000000" pitchFamily="50" charset="-128"/>
                <a:ea typeface="平成角ゴシック" pitchFamily="49" charset="-128"/>
              </a:endParaRPr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3738450" y="5394097"/>
              <a:ext cx="375329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400" dirty="0">
                  <a:ea typeface="HGS創英角ｺﾞｼｯｸUB" panose="020B0900000000000000" pitchFamily="50" charset="-128"/>
                </a:rPr>
                <a:t>http://www.tamamura-shakyo.or.jp/tanpopo/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E439443B-1075-D82D-51CF-DA5A922BE73C}"/>
                </a:ext>
              </a:extLst>
            </p:cNvPr>
            <p:cNvSpPr txBox="1"/>
            <p:nvPr/>
          </p:nvSpPr>
          <p:spPr>
            <a:xfrm>
              <a:off x="3400432" y="4188195"/>
              <a:ext cx="4091312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ja-JP" sz="1700" kern="100" spc="100" dirty="0">
                  <a:solidFill>
                    <a:srgbClr val="000000"/>
                  </a:solidFill>
                  <a:effectLst/>
                  <a:latin typeface="+mn-ea"/>
                  <a:cs typeface="Times New Roman" panose="02020603050405020304" pitchFamily="18" charset="0"/>
                </a:rPr>
                <a:t>玉村町障害福祉センターたんぽぽ</a:t>
              </a:r>
              <a:endParaRPr lang="ja-JP" altLang="ja-JP" sz="1700" kern="100" spc="100" dirty="0">
                <a:effectLst/>
                <a:latin typeface="+mn-ea"/>
                <a:cs typeface="Times New Roman" panose="02020603050405020304" pitchFamily="18" charset="0"/>
              </a:endParaRPr>
            </a:p>
            <a:p>
              <a:pPr algn="ctr"/>
              <a:r>
                <a:rPr lang="ja-JP" altLang="en-US" sz="1700" kern="100" spc="100" dirty="0">
                  <a:solidFill>
                    <a:srgbClr val="000000"/>
                  </a:solidFill>
                  <a:latin typeface="+mn-ea"/>
                  <a:cs typeface="Times New Roman" panose="02020603050405020304" pitchFamily="18" charset="0"/>
                </a:rPr>
                <a:t>就労継続支援事業所たんぽぽ</a:t>
              </a:r>
              <a:endParaRPr lang="ja-JP" altLang="ja-JP" sz="1700" kern="100" spc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角丸四角形 6">
            <a:extLst>
              <a:ext uri="{FF2B5EF4-FFF2-40B4-BE49-F238E27FC236}">
                <a16:creationId xmlns:a16="http://schemas.microsoft.com/office/drawing/2014/main" id="{9A8E4D63-FA6E-8C51-BC3C-F660BA3226D5}"/>
              </a:ext>
            </a:extLst>
          </p:cNvPr>
          <p:cNvSpPr/>
          <p:nvPr/>
        </p:nvSpPr>
        <p:spPr>
          <a:xfrm>
            <a:off x="4097076" y="433290"/>
            <a:ext cx="2772768" cy="57171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ja-JP" altLang="en-US" sz="1800" dirty="0">
                <a:solidFill>
                  <a:schemeClr val="bg1"/>
                </a:solidFill>
                <a:latin typeface="+mn-ea"/>
              </a:rPr>
              <a:t>アクセス</a:t>
            </a:r>
            <a:endParaRPr lang="en-US" altLang="ja-JP" sz="18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A0E2314A-A9B3-7431-AE29-6E46FB123A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674" y="6468182"/>
            <a:ext cx="950347" cy="1091888"/>
          </a:xfrm>
          <a:prstGeom prst="rect">
            <a:avLst/>
          </a:prstGeom>
        </p:spPr>
      </p:pic>
      <p:sp>
        <p:nvSpPr>
          <p:cNvPr id="13" name="角丸四角形 25">
            <a:extLst>
              <a:ext uri="{FF2B5EF4-FFF2-40B4-BE49-F238E27FC236}">
                <a16:creationId xmlns:a16="http://schemas.microsoft.com/office/drawing/2014/main" id="{3669DA1B-8EA8-B706-5842-01E8B67F4156}"/>
              </a:ext>
            </a:extLst>
          </p:cNvPr>
          <p:cNvSpPr/>
          <p:nvPr/>
        </p:nvSpPr>
        <p:spPr>
          <a:xfrm>
            <a:off x="281791" y="5494485"/>
            <a:ext cx="3117761" cy="5717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ja-JP" altLang="en-US" sz="1800" dirty="0">
                <a:solidFill>
                  <a:schemeClr val="bg1"/>
                </a:solidFill>
                <a:latin typeface="+mn-ea"/>
              </a:rPr>
              <a:t>企業の方へ</a:t>
            </a:r>
            <a:endParaRPr lang="en-US" altLang="ja-JP" sz="1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F1615BD-EEBA-1C35-D899-C909FC0CA58F}"/>
              </a:ext>
            </a:extLst>
          </p:cNvPr>
          <p:cNvSpPr/>
          <p:nvPr/>
        </p:nvSpPr>
        <p:spPr>
          <a:xfrm>
            <a:off x="509902" y="4130290"/>
            <a:ext cx="269334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400" dirty="0">
                <a:solidFill>
                  <a:schemeClr val="accent2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お気軽にお問い合わせください。</a:t>
            </a:r>
            <a:endParaRPr lang="en-US" altLang="ja-JP" sz="1400" dirty="0">
              <a:solidFill>
                <a:schemeClr val="accent2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lang="ja-JP" altLang="en-US" sz="1400" dirty="0">
                <a:solidFill>
                  <a:schemeClr val="accent2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いつでも見学できます。</a:t>
            </a:r>
            <a:endParaRPr lang="en-US" altLang="ja-JP" sz="1400" dirty="0">
              <a:solidFill>
                <a:schemeClr val="accent2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endParaRPr lang="en-US" altLang="ja-JP" sz="1400" dirty="0">
              <a:solidFill>
                <a:schemeClr val="accent2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lang="ja-JP" altLang="en-US" sz="1400" dirty="0">
                <a:solidFill>
                  <a:schemeClr val="accent2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実習生やボランティアも</a:t>
            </a:r>
            <a:endParaRPr lang="en-US" altLang="ja-JP" sz="1400" dirty="0">
              <a:solidFill>
                <a:schemeClr val="accent2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lang="ja-JP" altLang="en-US" sz="1400" dirty="0">
                <a:solidFill>
                  <a:schemeClr val="accent2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受け入れています。</a:t>
            </a:r>
            <a:endParaRPr lang="en-US" altLang="ja-JP" sz="1400" dirty="0">
              <a:solidFill>
                <a:schemeClr val="accent2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911DD11-E25B-E80C-EE0F-01E48E0DB31B}"/>
              </a:ext>
            </a:extLst>
          </p:cNvPr>
          <p:cNvSpPr/>
          <p:nvPr/>
        </p:nvSpPr>
        <p:spPr>
          <a:xfrm>
            <a:off x="706203" y="6257038"/>
            <a:ext cx="26933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400" dirty="0">
                <a:solidFill>
                  <a:schemeClr val="accent2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内職作業承ります。</a:t>
            </a:r>
            <a:endParaRPr lang="en-US" altLang="ja-JP" sz="1400" dirty="0">
              <a:solidFill>
                <a:schemeClr val="accent2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lang="ja-JP" altLang="en-US" sz="1400" dirty="0">
                <a:solidFill>
                  <a:schemeClr val="accent2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お気軽にお問い合わせください。</a:t>
            </a:r>
            <a:endParaRPr lang="en-US" altLang="ja-JP" sz="1400" dirty="0">
              <a:solidFill>
                <a:schemeClr val="accent2">
                  <a:lumMod val="7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D194EC5-DC49-96C2-100D-44D66204D318}"/>
              </a:ext>
            </a:extLst>
          </p:cNvPr>
          <p:cNvSpPr/>
          <p:nvPr/>
        </p:nvSpPr>
        <p:spPr>
          <a:xfrm>
            <a:off x="4097076" y="5672869"/>
            <a:ext cx="2541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800" dirty="0">
                <a:latin typeface="HGS創英角ｺﾞｼｯｸUB" panose="020B0900000000000000" pitchFamily="50" charset="-128"/>
                <a:ea typeface="平成角ゴシック" pitchFamily="49" charset="-128"/>
              </a:rPr>
              <a:t>TEL</a:t>
            </a:r>
            <a:r>
              <a:rPr lang="ja-JP" altLang="en-US" sz="1800" dirty="0">
                <a:latin typeface="HGS創英角ｺﾞｼｯｸUB" panose="020B0900000000000000" pitchFamily="50" charset="-128"/>
                <a:ea typeface="平成角ゴシック" pitchFamily="49" charset="-128"/>
              </a:rPr>
              <a:t>　</a:t>
            </a:r>
            <a:r>
              <a:rPr lang="en-US" altLang="ja-JP" sz="1800" dirty="0">
                <a:latin typeface="HGS創英角ｺﾞｼｯｸUB" panose="020B0900000000000000" pitchFamily="50" charset="-128"/>
                <a:ea typeface="平成角ゴシック" pitchFamily="49" charset="-128"/>
              </a:rPr>
              <a:t>0270-65-9100</a:t>
            </a:r>
            <a:endParaRPr lang="ja-JP" altLang="en-US" sz="1800" dirty="0">
              <a:latin typeface="HGS創英角ｺﾞｼｯｸUB" panose="020B0900000000000000" pitchFamily="50" charset="-128"/>
              <a:ea typeface="平成角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1306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角丸四角形 48"/>
          <p:cNvSpPr/>
          <p:nvPr/>
        </p:nvSpPr>
        <p:spPr>
          <a:xfrm>
            <a:off x="7581091" y="672878"/>
            <a:ext cx="2901600" cy="1056973"/>
          </a:xfrm>
          <a:prstGeom prst="roundRect">
            <a:avLst>
              <a:gd name="adj" fmla="val 505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3868100" y="314973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>
                <a:latin typeface="HG丸ｺﾞｼｯｸM-PRO"/>
                <a:ea typeface="HG丸ｺﾞｼｯｸM-PRO"/>
                <a:cs typeface="HG丸ｺﾞｼｯｸM-PRO"/>
              </a:rPr>
              <a:t>１日の流れ</a:t>
            </a:r>
          </a:p>
        </p:txBody>
      </p:sp>
      <p:sp>
        <p:nvSpPr>
          <p:cNvPr id="21" name="正方形/長方形 20"/>
          <p:cNvSpPr/>
          <p:nvPr/>
        </p:nvSpPr>
        <p:spPr>
          <a:xfrm>
            <a:off x="5606443" y="2638220"/>
            <a:ext cx="33412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srgbClr val="00B05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　</a:t>
            </a:r>
            <a:endParaRPr lang="ja-JP" altLang="en-US" sz="1400" dirty="0">
              <a:solidFill>
                <a:srgbClr val="00B05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29" name="直線コネクタ 28"/>
          <p:cNvCxnSpPr/>
          <p:nvPr/>
        </p:nvCxnSpPr>
        <p:spPr>
          <a:xfrm flipV="1">
            <a:off x="5078688" y="495683"/>
            <a:ext cx="1823970" cy="506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1" name="正方形/長方形 30"/>
          <p:cNvSpPr/>
          <p:nvPr/>
        </p:nvSpPr>
        <p:spPr>
          <a:xfrm>
            <a:off x="7603267" y="662291"/>
            <a:ext cx="2879424" cy="1001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sz="12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一般企業での就労が難しい方に、就労の機会や生産活動の場を提供します。</a:t>
            </a:r>
            <a:endParaRPr lang="en-US" altLang="ja-JP" sz="12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2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就労に必要な知識、能力が高まった方については就労に向けて支援します。</a:t>
            </a:r>
          </a:p>
        </p:txBody>
      </p:sp>
      <p:cxnSp>
        <p:nvCxnSpPr>
          <p:cNvPr id="87" name="直線コネクタ 86"/>
          <p:cNvCxnSpPr>
            <a:cxnSpLocks/>
          </p:cNvCxnSpPr>
          <p:nvPr/>
        </p:nvCxnSpPr>
        <p:spPr>
          <a:xfrm>
            <a:off x="9896726" y="484250"/>
            <a:ext cx="58596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0" name="正方形/長方形 59"/>
          <p:cNvSpPr/>
          <p:nvPr/>
        </p:nvSpPr>
        <p:spPr>
          <a:xfrm>
            <a:off x="7579556" y="326041"/>
            <a:ext cx="2185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>
                <a:latin typeface="HG丸ｺﾞｼｯｸM-PRO"/>
                <a:ea typeface="HG丸ｺﾞｼｯｸM-PRO"/>
                <a:cs typeface="HG丸ｺﾞｼｯｸM-PRO"/>
              </a:rPr>
              <a:t>就労継続支援</a:t>
            </a:r>
            <a:r>
              <a:rPr lang="en-US" altLang="ja-JP" sz="1600" dirty="0">
                <a:latin typeface="HG丸ｺﾞｼｯｸM-PRO"/>
                <a:ea typeface="HG丸ｺﾞｼｯｸM-PRO"/>
                <a:cs typeface="HG丸ｺﾞｼｯｸM-PRO"/>
              </a:rPr>
              <a:t>B</a:t>
            </a:r>
            <a:r>
              <a:rPr lang="ja-JP" altLang="en-US" sz="1600" dirty="0">
                <a:latin typeface="HG丸ｺﾞｼｯｸM-PRO"/>
                <a:ea typeface="HG丸ｺﾞｼｯｸM-PRO"/>
                <a:cs typeface="HG丸ｺﾞｼｯｸM-PRO"/>
              </a:rPr>
              <a:t>型とは</a:t>
            </a:r>
            <a:endParaRPr lang="en-US" altLang="ja-JP" sz="1600" dirty="0">
              <a:latin typeface="HG丸ｺﾞｼｯｸM-PRO"/>
              <a:ea typeface="HG丸ｺﾞｼｯｸM-PRO"/>
              <a:cs typeface="HG丸ｺﾞｼｯｸM-PRO"/>
            </a:endParaRPr>
          </a:p>
          <a:p>
            <a:endParaRPr lang="ja-JP" altLang="en-US" sz="16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38DF453A-7E20-32BF-F885-F5E385E55DD6}"/>
              </a:ext>
            </a:extLst>
          </p:cNvPr>
          <p:cNvGrpSpPr/>
          <p:nvPr/>
        </p:nvGrpSpPr>
        <p:grpSpPr>
          <a:xfrm>
            <a:off x="7593136" y="1854219"/>
            <a:ext cx="2950960" cy="624879"/>
            <a:chOff x="7593136" y="1804842"/>
            <a:chExt cx="2950960" cy="624879"/>
          </a:xfrm>
        </p:grpSpPr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CC5BBA7D-8F42-237F-B7C6-9E72AF4D499D}"/>
                </a:ext>
              </a:extLst>
            </p:cNvPr>
            <p:cNvSpPr/>
            <p:nvPr/>
          </p:nvSpPr>
          <p:spPr>
            <a:xfrm>
              <a:off x="7598203" y="1804842"/>
              <a:ext cx="2889552" cy="62275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8499534" y="1833994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1600" b="1" dirty="0">
                  <a:latin typeface="HG丸ｺﾞｼｯｸM-PRO"/>
                  <a:ea typeface="HG丸ｺﾞｼｯｸM-PRO"/>
                  <a:cs typeface="HG丸ｺﾞｼｯｸM-PRO"/>
                </a:rPr>
                <a:t>利用地域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7593136" y="2120919"/>
              <a:ext cx="2950960" cy="3088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ja-JP" altLang="en-US" sz="1200" dirty="0"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玉村町　伊勢崎市　高崎市　前橋市　他</a:t>
              </a:r>
            </a:p>
          </p:txBody>
        </p:sp>
      </p:grp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2954BA3-83CC-793E-E78B-373E541C0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672953"/>
              </p:ext>
            </p:extLst>
          </p:nvPr>
        </p:nvGraphicFramePr>
        <p:xfrm>
          <a:off x="3792970" y="761854"/>
          <a:ext cx="3263425" cy="2496912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860326">
                  <a:extLst>
                    <a:ext uri="{9D8B030D-6E8A-4147-A177-3AD203B41FA5}">
                      <a16:colId xmlns:a16="http://schemas.microsoft.com/office/drawing/2014/main" val="4119465111"/>
                    </a:ext>
                  </a:extLst>
                </a:gridCol>
                <a:gridCol w="2403099">
                  <a:extLst>
                    <a:ext uri="{9D8B030D-6E8A-4147-A177-3AD203B41FA5}">
                      <a16:colId xmlns:a16="http://schemas.microsoft.com/office/drawing/2014/main" val="2709014871"/>
                    </a:ext>
                  </a:extLst>
                </a:gridCol>
              </a:tblGrid>
              <a:tr h="371713">
                <a:tc>
                  <a:txBody>
                    <a:bodyPr/>
                    <a:lstStyle/>
                    <a:p>
                      <a:pPr algn="ctr"/>
                      <a:r>
                        <a:rPr lang="ja-JP" sz="1400" kern="100" spc="100" dirty="0">
                          <a:effectLst/>
                        </a:rPr>
                        <a:t>時間</a:t>
                      </a:r>
                      <a:endParaRPr lang="ja-JP" sz="14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1400" kern="100" spc="100" dirty="0">
                          <a:effectLst/>
                        </a:rPr>
                        <a:t>内容</a:t>
                      </a:r>
                      <a:endParaRPr lang="ja-JP" sz="14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5508903"/>
                  </a:ext>
                </a:extLst>
              </a:tr>
              <a:tr h="414592">
                <a:tc>
                  <a:txBody>
                    <a:bodyPr/>
                    <a:lstStyle/>
                    <a:p>
                      <a:pPr algn="ctr"/>
                      <a:r>
                        <a:rPr lang="ja-JP" sz="1200" kern="100" spc="100" dirty="0">
                          <a:effectLst/>
                        </a:rPr>
                        <a:t>９：</a:t>
                      </a:r>
                      <a:r>
                        <a:rPr lang="ja-JP" altLang="en-US" sz="1200" kern="100" spc="100" dirty="0">
                          <a:effectLst/>
                        </a:rPr>
                        <a:t>００</a:t>
                      </a:r>
                      <a:endParaRPr lang="ja-JP" sz="12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1200" kern="100" spc="100" dirty="0">
                          <a:effectLst/>
                        </a:rPr>
                        <a:t>朝の会　ラジオ体操</a:t>
                      </a:r>
                      <a:r>
                        <a:rPr lang="ja-JP" altLang="en-US" sz="1200" kern="100" spc="100" dirty="0">
                          <a:effectLst/>
                        </a:rPr>
                        <a:t>　</a:t>
                      </a:r>
                      <a:endParaRPr lang="en-US" altLang="ja-JP" sz="1200" kern="100" spc="100" dirty="0">
                        <a:effectLst/>
                      </a:endParaRPr>
                    </a:p>
                    <a:p>
                      <a:pPr algn="ctr"/>
                      <a:r>
                        <a:rPr lang="ja-JP" altLang="en-US" sz="1200" kern="100" spc="100" dirty="0">
                          <a:effectLst/>
                        </a:rPr>
                        <a:t>作業開始</a:t>
                      </a:r>
                      <a:endParaRPr lang="ja-JP" sz="12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8270071"/>
                  </a:ext>
                </a:extLst>
              </a:tr>
              <a:tr h="446100">
                <a:tc>
                  <a:txBody>
                    <a:bodyPr/>
                    <a:lstStyle/>
                    <a:p>
                      <a:pPr algn="l"/>
                      <a:r>
                        <a:rPr lang="ja-JP" sz="1200" kern="100" spc="100" dirty="0">
                          <a:effectLst/>
                        </a:rPr>
                        <a:t>１０：００</a:t>
                      </a:r>
                    </a:p>
                    <a:p>
                      <a:pPr algn="l"/>
                      <a:r>
                        <a:rPr lang="ja-JP" sz="1200" kern="100" spc="100" dirty="0">
                          <a:effectLst/>
                        </a:rPr>
                        <a:t>１１：</a:t>
                      </a:r>
                      <a:r>
                        <a:rPr lang="ja-JP" altLang="en-US" sz="1200" kern="100" spc="100" dirty="0">
                          <a:effectLst/>
                        </a:rPr>
                        <a:t>５０</a:t>
                      </a:r>
                      <a:endParaRPr lang="ja-JP" sz="12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1200" kern="100" spc="100" dirty="0">
                          <a:effectLst/>
                        </a:rPr>
                        <a:t>お茶</a:t>
                      </a:r>
                      <a:r>
                        <a:rPr lang="ja-JP" altLang="en-US" sz="1200" kern="100" spc="100" dirty="0">
                          <a:effectLst/>
                        </a:rPr>
                        <a:t>・トイレ</a:t>
                      </a:r>
                      <a:r>
                        <a:rPr lang="ja-JP" sz="1200" kern="100" spc="100" dirty="0">
                          <a:effectLst/>
                        </a:rPr>
                        <a:t>休憩</a:t>
                      </a:r>
                      <a:r>
                        <a:rPr lang="ja-JP" altLang="en-US" sz="1200" kern="100" spc="100" dirty="0">
                          <a:effectLst/>
                        </a:rPr>
                        <a:t>１５分間</a:t>
                      </a:r>
                      <a:endParaRPr lang="en-US" altLang="ja-JP" sz="1200" kern="100" spc="100" dirty="0">
                        <a:effectLst/>
                      </a:endParaRPr>
                    </a:p>
                    <a:p>
                      <a:pPr algn="ctr"/>
                      <a:r>
                        <a:rPr lang="ja-JP" sz="1200" kern="100" spc="100" dirty="0">
                          <a:effectLst/>
                        </a:rPr>
                        <a:t>作業終了　</a:t>
                      </a:r>
                      <a:endParaRPr lang="ja-JP" sz="12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2077523"/>
                  </a:ext>
                </a:extLst>
              </a:tr>
              <a:tr h="283098">
                <a:tc>
                  <a:txBody>
                    <a:bodyPr/>
                    <a:lstStyle/>
                    <a:p>
                      <a:pPr algn="l"/>
                      <a:r>
                        <a:rPr lang="ja-JP" sz="1200" kern="100" spc="100" dirty="0">
                          <a:effectLst/>
                        </a:rPr>
                        <a:t>１２：００</a:t>
                      </a:r>
                      <a:endParaRPr lang="ja-JP" sz="12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1400" kern="100" spc="100" dirty="0">
                          <a:effectLst/>
                        </a:rPr>
                        <a:t>昼食</a:t>
                      </a:r>
                      <a:r>
                        <a:rPr lang="ja-JP" altLang="en-US" sz="1400" kern="100" spc="100" dirty="0">
                          <a:effectLst/>
                        </a:rPr>
                        <a:t>・休憩</a:t>
                      </a:r>
                      <a:endParaRPr lang="ja-JP" sz="14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8331670"/>
                  </a:ext>
                </a:extLst>
              </a:tr>
              <a:tr h="273336">
                <a:tc>
                  <a:txBody>
                    <a:bodyPr/>
                    <a:lstStyle/>
                    <a:p>
                      <a:pPr algn="l"/>
                      <a:r>
                        <a:rPr lang="ja-JP" sz="1200" kern="100" spc="100" dirty="0">
                          <a:effectLst/>
                        </a:rPr>
                        <a:t>１３：００</a:t>
                      </a:r>
                      <a:endParaRPr lang="ja-JP" sz="12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kern="100" spc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作業開始</a:t>
                      </a:r>
                      <a:endParaRPr lang="ja-JP" sz="1200" kern="100" spc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903572"/>
                  </a:ext>
                </a:extLst>
              </a:tr>
              <a:tr h="414592">
                <a:tc>
                  <a:txBody>
                    <a:bodyPr/>
                    <a:lstStyle/>
                    <a:p>
                      <a:pPr algn="l"/>
                      <a:r>
                        <a:rPr lang="ja-JP" sz="1200" kern="100" spc="100" dirty="0">
                          <a:effectLst/>
                        </a:rPr>
                        <a:t>１４：００</a:t>
                      </a:r>
                      <a:endParaRPr lang="en-US" altLang="ja-JP" sz="1200" kern="100" spc="100" dirty="0">
                        <a:effectLst/>
                      </a:endParaRPr>
                    </a:p>
                    <a:p>
                      <a:pPr algn="l"/>
                      <a:r>
                        <a:rPr lang="ja-JP" altLang="en-US" sz="1200" kern="100" spc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１５：３０</a:t>
                      </a:r>
                      <a:endParaRPr lang="ja-JP" sz="1200" kern="100" spc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1200" kern="100" spc="100" dirty="0">
                          <a:effectLst/>
                        </a:rPr>
                        <a:t>お茶</a:t>
                      </a:r>
                      <a:r>
                        <a:rPr lang="ja-JP" altLang="en-US" sz="1200" kern="100" spc="100" dirty="0">
                          <a:effectLst/>
                        </a:rPr>
                        <a:t>・トイレ</a:t>
                      </a:r>
                      <a:r>
                        <a:rPr lang="ja-JP" sz="1200" kern="100" spc="100" dirty="0">
                          <a:effectLst/>
                        </a:rPr>
                        <a:t>休憩</a:t>
                      </a:r>
                      <a:r>
                        <a:rPr lang="ja-JP" altLang="en-US" sz="1200" kern="100" spc="100" dirty="0">
                          <a:effectLst/>
                        </a:rPr>
                        <a:t>１５分間</a:t>
                      </a:r>
                      <a:endParaRPr lang="en-US" altLang="ja-JP" sz="1200" kern="100" spc="100" dirty="0">
                        <a:effectLst/>
                      </a:endParaRPr>
                    </a:p>
                    <a:p>
                      <a:pPr algn="ctr"/>
                      <a:r>
                        <a:rPr lang="ja-JP" altLang="en-US" sz="1200" kern="100" spc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作業終了</a:t>
                      </a:r>
                      <a:endParaRPr lang="ja-JP" sz="1200" kern="100" spc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5660668"/>
                  </a:ext>
                </a:extLst>
              </a:tr>
              <a:tr h="293481">
                <a:tc>
                  <a:txBody>
                    <a:bodyPr/>
                    <a:lstStyle/>
                    <a:p>
                      <a:pPr algn="l"/>
                      <a:r>
                        <a:rPr lang="ja-JP" sz="1200" kern="100" spc="100" dirty="0">
                          <a:effectLst/>
                        </a:rPr>
                        <a:t>１５：３０</a:t>
                      </a:r>
                      <a:endParaRPr lang="ja-JP" sz="12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1200" kern="100" spc="100" dirty="0">
                          <a:effectLst/>
                        </a:rPr>
                        <a:t>帰りの会　掃除</a:t>
                      </a:r>
                      <a:endParaRPr lang="ja-JP" sz="1200" kern="100" spc="100" dirty="0">
                        <a:effectLst/>
                        <a:latin typeface="Century" panose="02040604050505020304" pitchFamily="18" charset="0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0963282"/>
                  </a:ext>
                </a:extLst>
              </a:tr>
            </a:tbl>
          </a:graphicData>
        </a:graphic>
      </p:graphicFrame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D12F002-953F-52FA-269E-2BB8590736F2}"/>
              </a:ext>
            </a:extLst>
          </p:cNvPr>
          <p:cNvSpPr/>
          <p:nvPr/>
        </p:nvSpPr>
        <p:spPr>
          <a:xfrm>
            <a:off x="7649733" y="4179572"/>
            <a:ext cx="2807741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endParaRPr lang="en-US" altLang="ja-JP" sz="1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E04B833A-60A2-484F-FA0F-CEA5B1B26BD4}"/>
              </a:ext>
            </a:extLst>
          </p:cNvPr>
          <p:cNvGrpSpPr/>
          <p:nvPr/>
        </p:nvGrpSpPr>
        <p:grpSpPr>
          <a:xfrm>
            <a:off x="401318" y="395327"/>
            <a:ext cx="2986585" cy="3025741"/>
            <a:chOff x="401318" y="395327"/>
            <a:chExt cx="2986585" cy="3025741"/>
          </a:xfrm>
        </p:grpSpPr>
        <p:sp>
          <p:nvSpPr>
            <p:cNvPr id="5" name="角丸四角形 96">
              <a:extLst>
                <a:ext uri="{FF2B5EF4-FFF2-40B4-BE49-F238E27FC236}">
                  <a16:creationId xmlns:a16="http://schemas.microsoft.com/office/drawing/2014/main" id="{E6757B69-4313-04BE-11A7-911058211D01}"/>
                </a:ext>
              </a:extLst>
            </p:cNvPr>
            <p:cNvSpPr/>
            <p:nvPr/>
          </p:nvSpPr>
          <p:spPr>
            <a:xfrm>
              <a:off x="401318" y="395327"/>
              <a:ext cx="2986585" cy="3025741"/>
            </a:xfrm>
            <a:prstGeom prst="roundRect">
              <a:avLst>
                <a:gd name="adj" fmla="val 5057"/>
              </a:avLst>
            </a:prstGeom>
            <a:solidFill>
              <a:srgbClr val="FAD9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66B21106-40D9-F959-3D57-A9808235EA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829"/>
            <a:stretch/>
          </p:blipFill>
          <p:spPr>
            <a:xfrm>
              <a:off x="618719" y="2174058"/>
              <a:ext cx="1240910" cy="1080035"/>
            </a:xfrm>
            <a:prstGeom prst="rect">
              <a:avLst/>
            </a:prstGeom>
          </p:spPr>
        </p:pic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817F62A3-F781-62D8-FD82-15877E502022}"/>
                </a:ext>
              </a:extLst>
            </p:cNvPr>
            <p:cNvSpPr/>
            <p:nvPr/>
          </p:nvSpPr>
          <p:spPr>
            <a:xfrm>
              <a:off x="1391910" y="420151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1600" b="1" dirty="0">
                  <a:latin typeface="HG丸ｺﾞｼｯｸM-PRO"/>
                  <a:ea typeface="HG丸ｺﾞｼｯｸM-PRO"/>
                  <a:cs typeface="HG丸ｺﾞｼｯｸM-PRO"/>
                </a:rPr>
                <a:t>請負作業</a:t>
              </a: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58DE219F-B411-3EC2-AFF8-1350222E5A08}"/>
                </a:ext>
              </a:extLst>
            </p:cNvPr>
            <p:cNvSpPr/>
            <p:nvPr/>
          </p:nvSpPr>
          <p:spPr>
            <a:xfrm>
              <a:off x="507462" y="783529"/>
              <a:ext cx="2807741" cy="13490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・ホッチキス針の箱詰め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・煎餅の袋入れ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・チラシ封入作業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・段ボールのバリ取り　　など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様々な内職作業を行っています。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施設外就労としてお寺の清掃活動も行っています。</a:t>
              </a: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22AE1674-4FAD-D40D-56EC-0ACD2CF29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29" t="-726" r="6492" b="-1"/>
            <a:stretch>
              <a:fillRect/>
            </a:stretch>
          </p:blipFill>
          <p:spPr>
            <a:xfrm rot="5400000">
              <a:off x="2074977" y="2097094"/>
              <a:ext cx="1066344" cy="1217253"/>
            </a:xfrm>
            <a:prstGeom prst="rect">
              <a:avLst/>
            </a:prstGeom>
          </p:spPr>
        </p:pic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24C0DAB1-23FF-303A-8B07-B12312973C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629" y="4789163"/>
            <a:ext cx="2138687" cy="1604015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3A59D879-305D-074B-3768-64D39A9AAF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8" t="-4492" r="35418" b="-1"/>
          <a:stretch>
            <a:fillRect/>
          </a:stretch>
        </p:blipFill>
        <p:spPr>
          <a:xfrm>
            <a:off x="5990673" y="4706074"/>
            <a:ext cx="1159970" cy="1673093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9529BF1E-5803-9C04-CBFC-EE409BFCF6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292" r="-668"/>
          <a:stretch>
            <a:fillRect/>
          </a:stretch>
        </p:blipFill>
        <p:spPr>
          <a:xfrm>
            <a:off x="3773254" y="6447896"/>
            <a:ext cx="1265109" cy="902086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13B123EF-52F3-1DF1-DF6B-6C1B5C94E5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186" y="3519870"/>
            <a:ext cx="1594406" cy="1195805"/>
          </a:xfrm>
          <a:prstGeom prst="rect">
            <a:avLst/>
          </a:prstGeom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18114EFC-B2B6-0FBF-BF70-D314491E0F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673" y="6448154"/>
            <a:ext cx="1191345" cy="893509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BA58D1B-B018-BC30-99E7-71992A73D81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0" t="12023" r="10925" b="3191"/>
          <a:stretch>
            <a:fillRect/>
          </a:stretch>
        </p:blipFill>
        <p:spPr>
          <a:xfrm>
            <a:off x="5081464" y="6425799"/>
            <a:ext cx="837901" cy="913832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3B021E27-4B62-A658-096D-817AD880D9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568" y="3522639"/>
            <a:ext cx="1614250" cy="1210688"/>
          </a:xfrm>
          <a:prstGeom prst="rect">
            <a:avLst/>
          </a:prstGeom>
        </p:spPr>
      </p:pic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504D977E-7F14-025C-FEB2-3E7C7A922E04}"/>
              </a:ext>
            </a:extLst>
          </p:cNvPr>
          <p:cNvGrpSpPr/>
          <p:nvPr/>
        </p:nvGrpSpPr>
        <p:grpSpPr>
          <a:xfrm>
            <a:off x="7593136" y="5676889"/>
            <a:ext cx="2896743" cy="1673093"/>
            <a:chOff x="7593139" y="5634626"/>
            <a:chExt cx="2896743" cy="1673093"/>
          </a:xfrm>
        </p:grpSpPr>
        <p:sp>
          <p:nvSpPr>
            <p:cNvPr id="3" name="角丸四角形 96">
              <a:extLst>
                <a:ext uri="{FF2B5EF4-FFF2-40B4-BE49-F238E27FC236}">
                  <a16:creationId xmlns:a16="http://schemas.microsoft.com/office/drawing/2014/main" id="{57437CAF-F6A7-19C8-3E05-C15E4A009DC8}"/>
                </a:ext>
              </a:extLst>
            </p:cNvPr>
            <p:cNvSpPr/>
            <p:nvPr/>
          </p:nvSpPr>
          <p:spPr>
            <a:xfrm>
              <a:off x="7593139" y="5634626"/>
              <a:ext cx="2889552" cy="1673093"/>
            </a:xfrm>
            <a:prstGeom prst="roundRect">
              <a:avLst>
                <a:gd name="adj" fmla="val 5057"/>
              </a:avLst>
            </a:prstGeom>
            <a:solidFill>
              <a:srgbClr val="FAD9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F5B78D71-68B5-0DA5-2773-81CEDD8FC7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37" t="16209" r="7844" b="12153"/>
            <a:stretch/>
          </p:blipFill>
          <p:spPr bwMode="auto">
            <a:xfrm>
              <a:off x="9077624" y="6362553"/>
              <a:ext cx="1211302" cy="802176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D689B647-D9F5-9F10-7675-DB85A0CEB68B}"/>
                </a:ext>
              </a:extLst>
            </p:cNvPr>
            <p:cNvSpPr/>
            <p:nvPr/>
          </p:nvSpPr>
          <p:spPr>
            <a:xfrm>
              <a:off x="7644284" y="6051713"/>
              <a:ext cx="2845598" cy="451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昼食は、玉村町学校給食を提供しています。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BF56A952-FAFB-541A-618A-3DDBD02344EB}"/>
                </a:ext>
              </a:extLst>
            </p:cNvPr>
            <p:cNvSpPr/>
            <p:nvPr/>
          </p:nvSpPr>
          <p:spPr>
            <a:xfrm>
              <a:off x="7754846" y="6686704"/>
              <a:ext cx="1192834" cy="451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給食費</a:t>
              </a:r>
              <a:r>
                <a:rPr lang="en-US" altLang="ja-JP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6,700</a:t>
              </a: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茶菓子代</a:t>
              </a:r>
              <a:r>
                <a:rPr lang="en-US" altLang="ja-JP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300</a:t>
              </a: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円</a:t>
              </a: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436F357D-D811-BE88-2202-6C7C0F5C33E2}"/>
                </a:ext>
              </a:extLst>
            </p:cNvPr>
            <p:cNvSpPr/>
            <p:nvPr/>
          </p:nvSpPr>
          <p:spPr>
            <a:xfrm>
              <a:off x="8264548" y="5700886"/>
              <a:ext cx="163217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1600" b="1" dirty="0">
                  <a:latin typeface="HG丸ｺﾞｼｯｸM-PRO"/>
                  <a:ea typeface="HG丸ｺﾞｼｯｸM-PRO"/>
                  <a:cs typeface="HG丸ｺﾞｼｯｸM-PRO"/>
                </a:rPr>
                <a:t>昼食・お茶菓子</a:t>
              </a:r>
              <a:endParaRPr lang="en-US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7ACBC8C0-B057-7CBB-EF9A-3B733DEB005C}"/>
              </a:ext>
            </a:extLst>
          </p:cNvPr>
          <p:cNvGrpSpPr/>
          <p:nvPr/>
        </p:nvGrpSpPr>
        <p:grpSpPr>
          <a:xfrm>
            <a:off x="7593136" y="3363718"/>
            <a:ext cx="2930489" cy="2300898"/>
            <a:chOff x="7579556" y="3314014"/>
            <a:chExt cx="2930489" cy="2300898"/>
          </a:xfrm>
        </p:grpSpPr>
        <p:sp>
          <p:nvSpPr>
            <p:cNvPr id="10" name="角丸四角形 96">
              <a:extLst>
                <a:ext uri="{FF2B5EF4-FFF2-40B4-BE49-F238E27FC236}">
                  <a16:creationId xmlns:a16="http://schemas.microsoft.com/office/drawing/2014/main" id="{8D99AF75-4352-07C9-FA56-8F81B81F74FC}"/>
                </a:ext>
              </a:extLst>
            </p:cNvPr>
            <p:cNvSpPr/>
            <p:nvPr/>
          </p:nvSpPr>
          <p:spPr>
            <a:xfrm>
              <a:off x="7579556" y="3314014"/>
              <a:ext cx="2889552" cy="2182981"/>
            </a:xfrm>
            <a:prstGeom prst="roundRect">
              <a:avLst>
                <a:gd name="adj" fmla="val 5057"/>
              </a:avLst>
            </a:prstGeom>
            <a:solidFill>
              <a:srgbClr val="FAD9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7B1DE500-25D9-CA3F-C666-D57A57EA39EF}"/>
                </a:ext>
              </a:extLst>
            </p:cNvPr>
            <p:cNvSpPr/>
            <p:nvPr/>
          </p:nvSpPr>
          <p:spPr>
            <a:xfrm>
              <a:off x="8518423" y="3366519"/>
              <a:ext cx="10118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1600" b="1" dirty="0">
                  <a:latin typeface="HG丸ｺﾞｼｯｸM-PRO"/>
                  <a:ea typeface="HG丸ｺﾞｼｯｸM-PRO"/>
                  <a:cs typeface="HG丸ｺﾞｼｯｸM-PRO"/>
                </a:rPr>
                <a:t>年間行事</a:t>
              </a:r>
              <a:endParaRPr lang="en-US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02271DC1-E059-EE82-4D49-BEE08585BA63}"/>
                </a:ext>
              </a:extLst>
            </p:cNvPr>
            <p:cNvSpPr/>
            <p:nvPr/>
          </p:nvSpPr>
          <p:spPr>
            <a:xfrm>
              <a:off x="7664447" y="3727216"/>
              <a:ext cx="2845598" cy="1887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・季節の果物狩り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・企業見学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・カルチャー体験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・軽スポーツ教室　　　など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　　　など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作業だけでなく、外出やレクリエーションなど、仲間とリフレッシュする機会も取り入れています。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（行事により参加費がかかります。）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endPara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56F8DF5-EAD1-24A1-0902-97D109865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3" t="18534" r="7924" b="530"/>
            <a:stretch>
              <a:fillRect/>
            </a:stretch>
          </p:blipFill>
          <p:spPr>
            <a:xfrm>
              <a:off x="9121296" y="3780356"/>
              <a:ext cx="1160835" cy="813098"/>
            </a:xfrm>
            <a:prstGeom prst="rect">
              <a:avLst/>
            </a:prstGeom>
          </p:spPr>
        </p:pic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3AE75FDE-6595-79C2-7376-F46E20C1EB2B}"/>
              </a:ext>
            </a:extLst>
          </p:cNvPr>
          <p:cNvGrpSpPr/>
          <p:nvPr/>
        </p:nvGrpSpPr>
        <p:grpSpPr>
          <a:xfrm>
            <a:off x="394584" y="3529198"/>
            <a:ext cx="3000052" cy="3188127"/>
            <a:chOff x="411151" y="3578567"/>
            <a:chExt cx="3000052" cy="3188127"/>
          </a:xfrm>
        </p:grpSpPr>
        <p:sp>
          <p:nvSpPr>
            <p:cNvPr id="4" name="角丸四角形 96">
              <a:extLst>
                <a:ext uri="{FF2B5EF4-FFF2-40B4-BE49-F238E27FC236}">
                  <a16:creationId xmlns:a16="http://schemas.microsoft.com/office/drawing/2014/main" id="{39AEFE55-FC06-EF2E-8DB5-F1DEEE59F77D}"/>
                </a:ext>
              </a:extLst>
            </p:cNvPr>
            <p:cNvSpPr/>
            <p:nvPr/>
          </p:nvSpPr>
          <p:spPr>
            <a:xfrm>
              <a:off x="411151" y="3588709"/>
              <a:ext cx="2982357" cy="3177985"/>
            </a:xfrm>
            <a:prstGeom prst="roundRect">
              <a:avLst>
                <a:gd name="adj" fmla="val 5057"/>
              </a:avLst>
            </a:prstGeom>
            <a:solidFill>
              <a:srgbClr val="FAD9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22" name="図 21" descr="【ふるさと納税】季節のジャムとクッキーの詰め合わせ(ジャム150g×2個/クッキー55g×6袋/アクリルたわし付き)">
              <a:extLst>
                <a:ext uri="{FF2B5EF4-FFF2-40B4-BE49-F238E27FC236}">
                  <a16:creationId xmlns:a16="http://schemas.microsoft.com/office/drawing/2014/main" id="{8D263199-0F19-5B65-33F4-50B744862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707" y="5298433"/>
              <a:ext cx="1326793" cy="13267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4534CDBC-1C93-FF31-4A5D-8FC179DE2C0D}"/>
                </a:ext>
              </a:extLst>
            </p:cNvPr>
            <p:cNvSpPr/>
            <p:nvPr/>
          </p:nvSpPr>
          <p:spPr>
            <a:xfrm>
              <a:off x="424618" y="3906979"/>
              <a:ext cx="2986585" cy="13490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資源物回収、ロンちゃんペーパー（トイレットペーパー）の販売・配達やジャム作り、クッキー作り、手芸品制作を行っています。</a:t>
              </a:r>
              <a:endPara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>
                <a:lnSpc>
                  <a:spcPts val="1400"/>
                </a:lnSpc>
              </a:pP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自主製品は町内のイベントに出店して販売しています。道の駅玉村宿での販売やふるさと納税にも出品しています。</a:t>
              </a: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B200DC93-CDEF-B968-C644-94EE62A07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4" t="1129" r="5852" b="1180"/>
            <a:stretch>
              <a:fillRect/>
            </a:stretch>
          </p:blipFill>
          <p:spPr>
            <a:xfrm rot="5400000">
              <a:off x="1987023" y="5390494"/>
              <a:ext cx="1326793" cy="1109359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BE1E9E22-FB1A-A456-2AC3-D643219D0F3E}"/>
                </a:ext>
              </a:extLst>
            </p:cNvPr>
            <p:cNvSpPr/>
            <p:nvPr/>
          </p:nvSpPr>
          <p:spPr>
            <a:xfrm>
              <a:off x="1391910" y="357856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1600" b="1" dirty="0">
                  <a:latin typeface="HG丸ｺﾞｼｯｸM-PRO"/>
                  <a:ea typeface="HG丸ｺﾞｼｯｸM-PRO"/>
                  <a:cs typeface="HG丸ｺﾞｼｯｸM-PRO"/>
                </a:rPr>
                <a:t>自主事業</a:t>
              </a:r>
              <a:endParaRPr lang="en-US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6A3F53EB-C9A0-7638-6DAF-AB00029ABB9A}"/>
              </a:ext>
            </a:extLst>
          </p:cNvPr>
          <p:cNvGrpSpPr/>
          <p:nvPr/>
        </p:nvGrpSpPr>
        <p:grpSpPr>
          <a:xfrm>
            <a:off x="381763" y="6824202"/>
            <a:ext cx="2982357" cy="696750"/>
            <a:chOff x="381763" y="6824202"/>
            <a:chExt cx="2982357" cy="696750"/>
          </a:xfrm>
        </p:grpSpPr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DBE83DDD-250A-9A51-6B70-CF00CB2AEEDD}"/>
                </a:ext>
              </a:extLst>
            </p:cNvPr>
            <p:cNvSpPr/>
            <p:nvPr/>
          </p:nvSpPr>
          <p:spPr>
            <a:xfrm>
              <a:off x="381763" y="6824202"/>
              <a:ext cx="2982357" cy="696750"/>
            </a:xfrm>
            <a:prstGeom prst="roundRect">
              <a:avLst/>
            </a:prstGeom>
            <a:solidFill>
              <a:srgbClr val="FAD9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43FAAF30-2D9B-8ECC-65EA-DC16CE4D8AD8}"/>
                </a:ext>
              </a:extLst>
            </p:cNvPr>
            <p:cNvSpPr/>
            <p:nvPr/>
          </p:nvSpPr>
          <p:spPr>
            <a:xfrm>
              <a:off x="902432" y="7192747"/>
              <a:ext cx="2083002" cy="3144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ja-JP" altLang="en-US" sz="1200" dirty="0"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　</a:t>
              </a:r>
              <a:r>
                <a:rPr lang="en-US" altLang="ja-JP" sz="1200" dirty="0"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10,748</a:t>
              </a:r>
              <a:r>
                <a:rPr lang="ja-JP" altLang="en-US" sz="1200" dirty="0"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円（令和６年度）　</a:t>
              </a: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067D89A6-1745-ADDC-F82E-68F5AD53C6E5}"/>
                </a:ext>
              </a:extLst>
            </p:cNvPr>
            <p:cNvSpPr/>
            <p:nvPr/>
          </p:nvSpPr>
          <p:spPr>
            <a:xfrm>
              <a:off x="1379854" y="6868438"/>
              <a:ext cx="10118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1600" b="1" dirty="0">
                  <a:latin typeface="HG丸ｺﾞｼｯｸM-PRO"/>
                  <a:ea typeface="HG丸ｺﾞｼｯｸM-PRO"/>
                  <a:cs typeface="HG丸ｺﾞｼｯｸM-PRO"/>
                </a:rPr>
                <a:t>平均工賃</a:t>
              </a:r>
              <a:endParaRPr lang="en-US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2655E4A-395D-8016-8A57-1EC0D5F61ED6}"/>
              </a:ext>
            </a:extLst>
          </p:cNvPr>
          <p:cNvGrpSpPr/>
          <p:nvPr/>
        </p:nvGrpSpPr>
        <p:grpSpPr>
          <a:xfrm>
            <a:off x="7567922" y="2626895"/>
            <a:ext cx="3140627" cy="630790"/>
            <a:chOff x="7567922" y="2626895"/>
            <a:chExt cx="3140627" cy="630790"/>
          </a:xfrm>
        </p:grpSpPr>
        <p:sp>
          <p:nvSpPr>
            <p:cNvPr id="14" name="四角形: 角を丸くする 13">
              <a:extLst>
                <a:ext uri="{FF2B5EF4-FFF2-40B4-BE49-F238E27FC236}">
                  <a16:creationId xmlns:a16="http://schemas.microsoft.com/office/drawing/2014/main" id="{D88A3B72-D488-4D95-5AF1-EEB33164DC4B}"/>
                </a:ext>
              </a:extLst>
            </p:cNvPr>
            <p:cNvSpPr/>
            <p:nvPr/>
          </p:nvSpPr>
          <p:spPr>
            <a:xfrm>
              <a:off x="7567922" y="2626895"/>
              <a:ext cx="2889552" cy="59218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0C57B010-F03E-7490-0D87-B86F66547418}"/>
                </a:ext>
              </a:extLst>
            </p:cNvPr>
            <p:cNvSpPr/>
            <p:nvPr/>
          </p:nvSpPr>
          <p:spPr>
            <a:xfrm>
              <a:off x="8264545" y="2948883"/>
              <a:ext cx="2444004" cy="3088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ja-JP" altLang="en-US" sz="1200" dirty="0"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１５人　・　１３人（</a:t>
              </a:r>
              <a:r>
                <a:rPr lang="en-US" altLang="ja-JP" sz="1200" dirty="0"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R7.4.1</a:t>
              </a:r>
              <a:r>
                <a:rPr lang="ja-JP" altLang="en-US" sz="1200" dirty="0">
                  <a:latin typeface="AR P丸ゴシック体M" panose="020B0600010101010101" pitchFamily="50" charset="-128"/>
                  <a:ea typeface="AR P丸ゴシック体M" panose="020B0600010101010101" pitchFamily="50" charset="-128"/>
                </a:rPr>
                <a:t>）</a:t>
              </a: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AE71C591-B3CC-E276-6A16-6477909278BD}"/>
                </a:ext>
              </a:extLst>
            </p:cNvPr>
            <p:cNvSpPr/>
            <p:nvPr/>
          </p:nvSpPr>
          <p:spPr>
            <a:xfrm>
              <a:off x="8013469" y="2660559"/>
              <a:ext cx="244400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1600" b="1" dirty="0">
                  <a:latin typeface="HG丸ｺﾞｼｯｸM-PRO"/>
                  <a:ea typeface="HG丸ｺﾞｼｯｸM-PRO"/>
                  <a:cs typeface="HG丸ｺﾞｼｯｸM-PRO"/>
                </a:rPr>
                <a:t>利用定員</a:t>
              </a:r>
              <a:r>
                <a:rPr lang="ja-JP" altLang="en-US" sz="1600" dirty="0">
                  <a:latin typeface="HG丸ｺﾞｼｯｸM-PRO"/>
                  <a:ea typeface="HG丸ｺﾞｼｯｸM-PRO"/>
                  <a:cs typeface="HG丸ｺﾞｼｯｸM-PRO"/>
                </a:rPr>
                <a:t>・</a:t>
              </a:r>
              <a:r>
                <a:rPr lang="ja-JP" altLang="en-US" sz="1600" b="1" dirty="0">
                  <a:latin typeface="HG丸ｺﾞｼｯｸM-PRO"/>
                  <a:ea typeface="HG丸ｺﾞｼｯｸM-PRO"/>
                  <a:cs typeface="HG丸ｺﾞｼｯｸM-PRO"/>
                </a:rPr>
                <a:t>登録者数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3130995"/>
      </p:ext>
    </p:extLst>
  </p:cSld>
  <p:clrMapOvr>
    <a:masterClrMapping/>
  </p:clrMapOvr>
</p:sld>
</file>

<file path=ppt/theme/theme1.xml><?xml version="1.0" encoding="utf-8"?>
<a:theme xmlns:a="http://schemas.openxmlformats.org/drawingml/2006/main" name="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kumimoji="1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53</Template>
  <TotalTime>0</TotalTime>
  <Words>874</Words>
  <Application>Microsoft Office PowerPoint</Application>
  <PresentationFormat>ユーザー設定</PresentationFormat>
  <Paragraphs>83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AR P丸ゴシック体M</vt:lpstr>
      <vt:lpstr>HGP創英角ｺﾞｼｯｸUB</vt:lpstr>
      <vt:lpstr>HGS創英角ｺﾞｼｯｸUB</vt:lpstr>
      <vt:lpstr>HG丸ｺﾞｼｯｸM-PRO</vt:lpstr>
      <vt:lpstr>ＭＳ ゴシック</vt:lpstr>
      <vt:lpstr>Arial</vt:lpstr>
      <vt:lpstr>Calibri</vt:lpstr>
      <vt:lpstr>Calibri Light</vt:lpstr>
      <vt:lpstr>Century</vt:lpstr>
      <vt:lpstr>ガイド入りテンプレートサンプル20130531三木さん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2014-07-29T05:51:27Z</dcterms:created>
  <dcterms:modified xsi:type="dcterms:W3CDTF">2025-09-03T09:06:53Z</dcterms:modified>
</cp:coreProperties>
</file>